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98" r:id="rId15"/>
    <p:sldId id="359" r:id="rId16"/>
    <p:sldId id="361" r:id="rId17"/>
    <p:sldId id="362" r:id="rId18"/>
    <p:sldId id="363" r:id="rId19"/>
    <p:sldId id="364" r:id="rId20"/>
    <p:sldId id="365" r:id="rId21"/>
    <p:sldId id="401" r:id="rId22"/>
    <p:sldId id="366" r:id="rId23"/>
    <p:sldId id="368" r:id="rId24"/>
    <p:sldId id="370" r:id="rId25"/>
    <p:sldId id="371" r:id="rId26"/>
    <p:sldId id="400" r:id="rId27"/>
    <p:sldId id="372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7" r:id="rId51"/>
    <p:sldId id="402" r:id="rId52"/>
    <p:sldId id="396" r:id="rId53"/>
    <p:sldId id="399" r:id="rId54"/>
  </p:sldIdLst>
  <p:sldSz cx="9144000" cy="5143500" type="screen16x9"/>
  <p:notesSz cx="6858000" cy="9144000"/>
  <p:embeddedFontLst>
    <p:embeddedFont>
      <p:font typeface="Raleway Light" panose="020B0604020202020204" charset="0"/>
      <p:regular r:id="rId56"/>
      <p:bold r:id="rId57"/>
      <p:italic r:id="rId58"/>
      <p:boldItalic r:id="rId59"/>
    </p:embeddedFont>
    <p:embeddedFont>
      <p:font typeface="Century Schoolbook" panose="02040604050505020304" pitchFamily="18" charset="0"/>
      <p:regular r:id="rId60"/>
      <p:bold r:id="rId61"/>
      <p:italic r:id="rId62"/>
      <p:boldItalic r:id="rId63"/>
    </p:embeddedFont>
    <p:embeddedFont>
      <p:font typeface="Playfair Display" panose="020B0604020202020204" charset="0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718D136-88ED-44B4-9BA8-2D4BABA51C7E}">
          <p14:sldIdLst>
            <p14:sldId id="256"/>
            <p14:sldId id="25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98"/>
            <p14:sldId id="359"/>
            <p14:sldId id="361"/>
            <p14:sldId id="362"/>
            <p14:sldId id="363"/>
            <p14:sldId id="364"/>
            <p14:sldId id="365"/>
            <p14:sldId id="401"/>
            <p14:sldId id="366"/>
            <p14:sldId id="368"/>
            <p14:sldId id="370"/>
            <p14:sldId id="371"/>
            <p14:sldId id="400"/>
            <p14:sldId id="372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7"/>
            <p14:sldId id="402"/>
            <p14:sldId id="396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B687A9-448E-476E-A0C0-3782B2B46290}">
  <a:tblStyle styleId="{36B687A9-448E-476E-A0C0-3782B2B46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48" y="11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endParaRPr lang="en-US" dirty="0"/>
          </a:p>
          <a:p>
            <a:r>
              <a:rPr lang="en-US" dirty="0"/>
              <a:t>Block</a:t>
            </a:r>
            <a:r>
              <a:rPr lang="en-US" baseline="0" dirty="0"/>
              <a:t> size = 4 (</a:t>
            </a:r>
            <a:r>
              <a:rPr lang="en-US" baseline="0" dirty="0" err="1"/>
              <a:t>tid</a:t>
            </a:r>
            <a:r>
              <a:rPr lang="en-US" baseline="0" dirty="0"/>
              <a:t> = 0-3)</a:t>
            </a:r>
          </a:p>
          <a:p>
            <a:r>
              <a:rPr lang="en-US" baseline="0" dirty="0"/>
              <a:t>Vector = 3 1 7 0 4 1 6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34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sum is in</a:t>
            </a:r>
            <a:r>
              <a:rPr lang="en-US" baseline="0" dirty="0"/>
              <a:t> shared memory?</a:t>
            </a:r>
          </a:p>
          <a:p>
            <a:r>
              <a:rPr lang="en-US" baseline="0" dirty="0"/>
              <a:t>Do example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74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techniques</a:t>
            </a:r>
            <a:r>
              <a:rPr lang="en-US" baseline="0" dirty="0"/>
              <a:t> to improve even further the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028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the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23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39737-F117-465A-BB98-290369E804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602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the problem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784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</a:t>
            </a:r>
            <a:r>
              <a:rPr lang="en-US" dirty="0"/>
              <a:t>  choose the highest amount</a:t>
            </a:r>
          </a:p>
          <a:p>
            <a:r>
              <a:rPr lang="en-US" dirty="0" err="1"/>
              <a:t>Whats</a:t>
            </a:r>
            <a:r>
              <a:rPr lang="en-US" dirty="0"/>
              <a:t> the problem? Data dependent!</a:t>
            </a:r>
          </a:p>
          <a:p>
            <a:r>
              <a:rPr lang="en-US" dirty="0"/>
              <a:t>What happens if all the data falls into</a:t>
            </a:r>
            <a:r>
              <a:rPr lang="en-US" baseline="0" dirty="0"/>
              <a:t> the same bin?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745FC5-2930-4567-A9B9-949FB56B4D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21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-126" y="1352327"/>
            <a:ext cx="9143999" cy="312307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Picture 2" descr="Tandem">
            <a:extLst>
              <a:ext uri="{FF2B5EF4-FFF2-40B4-BE49-F238E27FC236}">
                <a16:creationId xmlns:a16="http://schemas.microsoft.com/office/drawing/2014/main" id="{04D24453-10A3-4E6E-A5A1-7484FB288B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F008-0850-45D5-9397-C2FC3F85A039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F05B-1C8A-47A8-A301-715C62B28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7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8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E7EC-B68B-4F57-81AC-F2822783DFD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1F66E-93FB-4661-908E-F1562FC7C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2">
            <a:lumMod val="75000"/>
            <a:alpha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5" name="Picture 2" descr="Tandem">
            <a:extLst>
              <a:ext uri="{FF2B5EF4-FFF2-40B4-BE49-F238E27FC236}">
                <a16:creationId xmlns:a16="http://schemas.microsoft.com/office/drawing/2014/main" id="{E5DB26DB-5684-4C70-9FC0-C35E0DFB6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1" y="192316"/>
            <a:ext cx="1195753" cy="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  <p:sldLayoutId id="2147483662" r:id="rId4"/>
    <p:sldLayoutId id="2147483664" r:id="rId5"/>
    <p:sldLayoutId id="2147483665" r:id="rId6"/>
    <p:sldLayoutId id="214748366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nvidia.com/inside-volta/" TargetMode="External"/><Relationship Id="rId2" Type="http://schemas.openxmlformats.org/officeDocument/2006/relationships/hyperlink" Target="https://devblogs.nvidia.com/cooperative-group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Programming </a:t>
            </a:r>
            <a:r>
              <a:rPr lang="en-US" sz="1800" dirty="0"/>
              <a:t>(in CUDA)</a:t>
            </a:r>
            <a:endParaRPr dirty="0"/>
          </a:p>
        </p:txBody>
      </p:sp>
      <p:sp>
        <p:nvSpPr>
          <p:cNvPr id="3" name="Google Shape;111;p13">
            <a:extLst>
              <a:ext uri="{FF2B5EF4-FFF2-40B4-BE49-F238E27FC236}">
                <a16:creationId xmlns:a16="http://schemas.microsoft.com/office/drawing/2014/main" id="{3DD5E2D7-EDC6-4942-BEFB-24B4DDBBB40D}"/>
              </a:ext>
            </a:extLst>
          </p:cNvPr>
          <p:cNvSpPr/>
          <p:nvPr/>
        </p:nvSpPr>
        <p:spPr>
          <a:xfrm>
            <a:off x="685798" y="3519461"/>
            <a:ext cx="830633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Julian Gutierrez</a:t>
            </a:r>
          </a:p>
        </p:txBody>
      </p:sp>
      <p:pic>
        <p:nvPicPr>
          <p:cNvPr id="4" name="Picture 2" descr="Tandem">
            <a:extLst>
              <a:ext uri="{FF2B5EF4-FFF2-40B4-BE49-F238E27FC236}">
                <a16:creationId xmlns:a16="http://schemas.microsoft.com/office/drawing/2014/main" id="{2484E6E1-F171-4DC6-92B8-3C78606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29" y="4204260"/>
            <a:ext cx="2286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C82FA3-C2B3-45AC-8D8B-FDEC06D1FF79}"/>
              </a:ext>
            </a:extLst>
          </p:cNvPr>
          <p:cNvSpPr/>
          <p:nvPr/>
        </p:nvSpPr>
        <p:spPr>
          <a:xfrm>
            <a:off x="7575942" y="2907497"/>
            <a:ext cx="1568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800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Fall 2018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B6642-534C-43DF-8443-56C0CBA7F1DF}"/>
              </a:ext>
            </a:extLst>
          </p:cNvPr>
          <p:cNvCxnSpPr>
            <a:cxnSpLocks/>
          </p:cNvCxnSpPr>
          <p:nvPr/>
        </p:nvCxnSpPr>
        <p:spPr>
          <a:xfrm>
            <a:off x="685798" y="4056185"/>
            <a:ext cx="77899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2696A-EBD5-4811-BF7D-0AFEE2AB0591}"/>
              </a:ext>
            </a:extLst>
          </p:cNvPr>
          <p:cNvSpPr/>
          <p:nvPr/>
        </p:nvSpPr>
        <p:spPr>
          <a:xfrm>
            <a:off x="685798" y="4119625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Session 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3654" y="1868462"/>
            <a:ext cx="5209789" cy="28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example</a:t>
            </a:r>
          </a:p>
          <a:p>
            <a:pPr lvl="1"/>
            <a:r>
              <a:rPr lang="en-US" sz="2100" dirty="0"/>
              <a:t>Each thread block takes 2*</a:t>
            </a:r>
            <a:r>
              <a:rPr lang="en-US" sz="2100" dirty="0" err="1"/>
              <a:t>BlockDim</a:t>
            </a:r>
            <a:r>
              <a:rPr lang="en-US" sz="2100" dirty="0"/>
              <a:t> input elements</a:t>
            </a:r>
          </a:p>
          <a:p>
            <a:pPr lvl="1"/>
            <a:r>
              <a:rPr lang="en-US" sz="2100" dirty="0"/>
              <a:t>Each threads loads 2 elements into shared memory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3742" y="2925403"/>
            <a:ext cx="4259954" cy="11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4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</a:t>
            </a:r>
            <a:r>
              <a:rPr lang="en-US" dirty="0" err="1"/>
              <a:t>syncthreads</a:t>
            </a:r>
            <a:r>
              <a:rPr lang="en-US" dirty="0"/>
              <a:t>()?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768" y="2165955"/>
            <a:ext cx="3183190" cy="10486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0BB4DB-D24B-4F56-A527-D2DC8E0464A9}"/>
              </a:ext>
            </a:extLst>
          </p:cNvPr>
          <p:cNvSpPr txBox="1">
            <a:spLocks/>
          </p:cNvSpPr>
          <p:nvPr/>
        </p:nvSpPr>
        <p:spPr>
          <a:xfrm>
            <a:off x="3937747" y="1612601"/>
            <a:ext cx="4962336" cy="260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 b="0" i="0" u="none" strike="noStrike" cap="none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r>
              <a:rPr lang="en-US" dirty="0"/>
              <a:t>Thread 0 in each thread block write the sum of the thread block in </a:t>
            </a:r>
            <a:r>
              <a:rPr lang="en-US" dirty="0" err="1"/>
              <a:t>partialSum</a:t>
            </a:r>
            <a:r>
              <a:rPr lang="en-US" dirty="0"/>
              <a:t>[0] into a vector indexed by the </a:t>
            </a:r>
            <a:r>
              <a:rPr lang="en-US" dirty="0" err="1"/>
              <a:t>blockIdx.x</a:t>
            </a:r>
            <a:endParaRPr lang="en-US" dirty="0"/>
          </a:p>
          <a:p>
            <a:r>
              <a:rPr lang="en-US" dirty="0"/>
              <a:t>There can be a large number of such sums if the original vector is very large</a:t>
            </a:r>
          </a:p>
          <a:p>
            <a:pPr lvl="1"/>
            <a:r>
              <a:rPr lang="en-US" dirty="0"/>
              <a:t>The host code may iterate and launch another kernel</a:t>
            </a:r>
          </a:p>
          <a:p>
            <a:r>
              <a:rPr lang="en-US" dirty="0"/>
              <a:t>If there are only a small number of sums, the host can simply transfer the data back and add them together</a:t>
            </a:r>
          </a:p>
        </p:txBody>
      </p:sp>
    </p:spTree>
    <p:extLst>
      <p:ext uri="{BB962C8B-B14F-4D97-AF65-F5344CB8AC3E}">
        <p14:creationId xmlns:p14="http://schemas.microsoft.com/office/powerpoint/2010/main" val="401232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519" b="11021"/>
          <a:stretch/>
        </p:blipFill>
        <p:spPr>
          <a:xfrm>
            <a:off x="3469709" y="1515166"/>
            <a:ext cx="4248150" cy="27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519"/>
          <a:stretch/>
        </p:blipFill>
        <p:spPr>
          <a:xfrm>
            <a:off x="3469709" y="1515166"/>
            <a:ext cx="4248150" cy="31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6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A better reduction?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36" y="1515507"/>
            <a:ext cx="4574794" cy="306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7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There’s a problem</a:t>
            </a:r>
          </a:p>
          <a:p>
            <a:pPr lvl="1"/>
            <a:r>
              <a:rPr lang="en-US" sz="2100" dirty="0"/>
              <a:t>Idle threads!</a:t>
            </a:r>
          </a:p>
          <a:p>
            <a:pPr lvl="1"/>
            <a:r>
              <a:rPr lang="en-US" sz="2100" dirty="0"/>
              <a:t>Half of the threads are idle on first loop iteration!</a:t>
            </a:r>
          </a:p>
          <a:p>
            <a:pPr lvl="1"/>
            <a:r>
              <a:rPr lang="en-US" sz="2100" dirty="0"/>
              <a:t>This is wasteful….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427" y="3018793"/>
            <a:ext cx="3505634" cy="130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6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Halve the number of blocks, and replace single load: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two loads and first add of the reduction: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87" y="1747776"/>
            <a:ext cx="4950347" cy="1222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287" y="3365829"/>
            <a:ext cx="4950347" cy="13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4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Unrolling the last warp</a:t>
            </a:r>
          </a:p>
          <a:p>
            <a:pPr lvl="1"/>
            <a:r>
              <a:rPr lang="en-US" sz="2100" dirty="0"/>
              <a:t>As reduction proceeds, # “active” threads decreases</a:t>
            </a:r>
          </a:p>
          <a:p>
            <a:pPr lvl="2"/>
            <a:r>
              <a:rPr lang="en-US" sz="1500" dirty="0"/>
              <a:t>When s &lt;= 32, we have only one warp left</a:t>
            </a:r>
          </a:p>
          <a:p>
            <a:pPr lvl="1"/>
            <a:r>
              <a:rPr lang="en-US" sz="2100" dirty="0"/>
              <a:t>Instructions are SIMD synchronous within a warp</a:t>
            </a:r>
          </a:p>
          <a:p>
            <a:pPr lvl="1"/>
            <a:r>
              <a:rPr lang="en-US" sz="2100" dirty="0"/>
              <a:t>That means when s &lt;= 32:</a:t>
            </a:r>
          </a:p>
          <a:p>
            <a:pPr lvl="2"/>
            <a:r>
              <a:rPr lang="en-US" sz="1500" dirty="0"/>
              <a:t>We don’t need to __</a:t>
            </a:r>
            <a:r>
              <a:rPr lang="en-US" sz="1500" dirty="0" err="1"/>
              <a:t>syncthreads</a:t>
            </a:r>
            <a:r>
              <a:rPr lang="en-US" sz="1500" dirty="0"/>
              <a:t>()</a:t>
            </a:r>
          </a:p>
          <a:p>
            <a:pPr lvl="2"/>
            <a:r>
              <a:rPr lang="en-US" sz="1500" dirty="0"/>
              <a:t>We don’t need “if (</a:t>
            </a:r>
            <a:r>
              <a:rPr lang="en-US" sz="1500" dirty="0" err="1"/>
              <a:t>tid</a:t>
            </a:r>
            <a:r>
              <a:rPr lang="en-US" sz="1500" dirty="0"/>
              <a:t> &lt; s)” because it doesn’t save any work</a:t>
            </a:r>
          </a:p>
          <a:p>
            <a:pPr lvl="1"/>
            <a:r>
              <a:rPr lang="en-US" sz="2100" dirty="0"/>
              <a:t>Lets unroll the last 6 iterations of the inner loop</a:t>
            </a:r>
          </a:p>
        </p:txBody>
      </p:sp>
    </p:spTree>
    <p:extLst>
      <p:ext uri="{BB962C8B-B14F-4D97-AF65-F5344CB8AC3E}">
        <p14:creationId xmlns:p14="http://schemas.microsoft.com/office/powerpoint/2010/main" val="301835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saves useless work in all warps, not just the last one!</a:t>
            </a:r>
          </a:p>
          <a:p>
            <a:r>
              <a:rPr lang="en-US" dirty="0"/>
              <a:t>Without unrolling, all warps execute every iteration of the for loop and if statement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247"/>
          <a:stretch/>
        </p:blipFill>
        <p:spPr>
          <a:xfrm>
            <a:off x="316512" y="2662654"/>
            <a:ext cx="4033889" cy="151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2CE69-2317-4193-B1CC-5921594D9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05"/>
          <a:stretch/>
        </p:blipFill>
        <p:spPr>
          <a:xfrm>
            <a:off x="4667039" y="2662654"/>
            <a:ext cx="4033889" cy="15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4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4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Applications</a:t>
            </a:r>
          </a:p>
          <a:p>
            <a:pPr lvl="1"/>
            <a:r>
              <a:rPr lang="en-US" sz="2000" dirty="0"/>
              <a:t>Parallel Reduction</a:t>
            </a:r>
          </a:p>
          <a:p>
            <a:pPr lvl="1"/>
            <a:r>
              <a:rPr lang="en-US" sz="2000" dirty="0"/>
              <a:t>Prefix Sum (Scan)</a:t>
            </a:r>
          </a:p>
          <a:p>
            <a:pPr lvl="1"/>
            <a:r>
              <a:rPr lang="en-US" sz="2000" dirty="0"/>
              <a:t>Histogram</a:t>
            </a:r>
          </a:p>
          <a:p>
            <a:pPr lvl="1"/>
            <a:r>
              <a:rPr lang="en-US" sz="2000" dirty="0"/>
              <a:t>Convolution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67418" y="1419984"/>
            <a:ext cx="4709787" cy="32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8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5A283-86A0-44A5-BCEA-17275540D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note: this warp synchronized technique only works in older models. After Volta, this technique is no longer valid due to the change in GPU architecture.</a:t>
            </a:r>
          </a:p>
          <a:p>
            <a:r>
              <a:rPr lang="en-US" dirty="0"/>
              <a:t>More on this:</a:t>
            </a:r>
          </a:p>
          <a:p>
            <a:pPr lvl="1"/>
            <a:r>
              <a:rPr lang="en-US" dirty="0">
                <a:hlinkClick r:id="rId2"/>
              </a:rPr>
              <a:t>https://devblogs.nvidia.com/cooperative-groups/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https://devblogs.nvidia.com/inside-volta/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782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100" dirty="0"/>
              <a:t>Definition</a:t>
            </a:r>
          </a:p>
          <a:p>
            <a:pPr lvl="1"/>
            <a:r>
              <a:rPr lang="en-US" sz="1800" dirty="0"/>
              <a:t>Prefix sum, cumulative sum, inclusive scan, or simply scan of a sequence of numbers x0, x1, x2, ... Gives a second sequence of numbers y0, y1, y2, ..., the sums of prefixes (running totals) of the input sequence.</a:t>
            </a:r>
          </a:p>
          <a:p>
            <a:pPr lvl="1"/>
            <a:r>
              <a:rPr lang="en-US" sz="1800" dirty="0"/>
              <a:t>Any binary operation (not just the addition operation).</a:t>
            </a:r>
          </a:p>
          <a:p>
            <a:r>
              <a:rPr lang="en-US" sz="2250" dirty="0"/>
              <a:t>Example </a:t>
            </a:r>
          </a:p>
          <a:p>
            <a:pPr lvl="1"/>
            <a:r>
              <a:rPr lang="en-US" sz="1800" dirty="0"/>
              <a:t>If (+) is addition, then scan on the set:</a:t>
            </a:r>
          </a:p>
          <a:p>
            <a:pPr lvl="2"/>
            <a:r>
              <a:rPr lang="en-US" sz="1350" dirty="0"/>
              <a:t>Returns the set: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93" y="3650072"/>
            <a:ext cx="1385888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498" y="4016710"/>
            <a:ext cx="1857375" cy="257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1811" y="4273885"/>
            <a:ext cx="31664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350" kern="1200" dirty="0">
                <a:latin typeface="Century Schoolbook" panose="02040604050505020304"/>
                <a:ea typeface="+mn-ea"/>
                <a:cs typeface="+mn-cs"/>
              </a:rPr>
              <a:t>Note: Exclusive scan: last input element is not included in the result</a:t>
            </a:r>
          </a:p>
        </p:txBody>
      </p:sp>
    </p:spTree>
    <p:extLst>
      <p:ext uri="{BB962C8B-B14F-4D97-AF65-F5344CB8AC3E}">
        <p14:creationId xmlns:p14="http://schemas.microsoft.com/office/powerpoint/2010/main" val="272218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US" sz="2400" dirty="0"/>
              <a:t>A Naïve inclusive parallel Scan</a:t>
            </a:r>
          </a:p>
          <a:p>
            <a:pPr lvl="1"/>
            <a:r>
              <a:rPr lang="en-US" sz="2100" dirty="0"/>
              <a:t>Assign one thread to calculate each y element</a:t>
            </a:r>
          </a:p>
          <a:p>
            <a:pPr lvl="1"/>
            <a:r>
              <a:rPr lang="en-US" sz="2100" dirty="0"/>
              <a:t>Have every thread add up all x elements needed for the y element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4488" y="4221484"/>
            <a:ext cx="45936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350" kern="1200" dirty="0">
                <a:latin typeface="Century Schoolbook" panose="02040604050505020304"/>
                <a:ea typeface="+mn-ea"/>
                <a:cs typeface="+mn-cs"/>
              </a:rPr>
              <a:t>Note: Parallel programming is easy as long as you do not care about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678" y="2007210"/>
            <a:ext cx="1593056" cy="9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792466" cy="3123073"/>
          </a:xfrm>
        </p:spPr>
        <p:txBody>
          <a:bodyPr numCol="1">
            <a:noAutofit/>
          </a:bodyPr>
          <a:lstStyle/>
          <a:p>
            <a:r>
              <a:rPr lang="en-US" dirty="0"/>
              <a:t>Compared to naïve version, a slight better version – Hillis Steele Scan.</a:t>
            </a:r>
          </a:p>
          <a:p>
            <a:r>
              <a:rPr lang="en-US" dirty="0"/>
              <a:t>Iterate log(n) times: Threads stride to n: Add pairs of elements stride elements apart. Double stride at each iteration. (note must double buffer shared memory arrays)</a:t>
            </a:r>
          </a:p>
          <a:p>
            <a:r>
              <a:rPr lang="en-US" dirty="0"/>
              <a:t>This scan algorithm is not that work efficient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Sequential scan algorithm does n-1 adds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many does this one do?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happens if the # of elements is 10^6?</a:t>
            </a:r>
          </a:p>
        </p:txBody>
      </p:sp>
      <p:pic>
        <p:nvPicPr>
          <p:cNvPr id="1026" name="Picture 2" descr="39fig02.jpg">
            <a:extLst>
              <a:ext uri="{FF2B5EF4-FFF2-40B4-BE49-F238E27FC236}">
                <a16:creationId xmlns:a16="http://schemas.microsoft.com/office/drawing/2014/main" id="{60D40BA4-4707-4C27-B727-C18E3534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64" y="2089191"/>
            <a:ext cx="3948209" cy="18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10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Autofit/>
          </a:bodyPr>
          <a:lstStyle/>
          <a:p>
            <a:r>
              <a:rPr lang="en-US" dirty="0"/>
              <a:t>Even better one: </a:t>
            </a:r>
            <a:r>
              <a:rPr lang="en-US" dirty="0" err="1"/>
              <a:t>Blelloch</a:t>
            </a:r>
            <a:r>
              <a:rPr lang="en-US" dirty="0"/>
              <a:t> Scan.</a:t>
            </a:r>
          </a:p>
          <a:p>
            <a:r>
              <a:rPr lang="en-US" dirty="0"/>
              <a:t>Reduces in log(n), </a:t>
            </a:r>
            <a:r>
              <a:rPr lang="en-US" dirty="0" err="1"/>
              <a:t>downsweeps</a:t>
            </a:r>
            <a:r>
              <a:rPr lang="en-US" dirty="0"/>
              <a:t> in log(n).</a:t>
            </a:r>
          </a:p>
          <a:p>
            <a:r>
              <a:rPr lang="en-US" dirty="0"/>
              <a:t>Total steps: 2 log(n)</a:t>
            </a:r>
          </a:p>
          <a:p>
            <a:r>
              <a:rPr lang="en-US" dirty="0"/>
              <a:t>This scan algorithm is work efficient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64" y="2220899"/>
            <a:ext cx="4263750" cy="24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3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Autofit/>
          </a:bodyPr>
          <a:lstStyle/>
          <a:p>
            <a:r>
              <a:rPr lang="en-US" dirty="0"/>
              <a:t>Even better one: </a:t>
            </a:r>
            <a:r>
              <a:rPr lang="en-US" dirty="0" err="1"/>
              <a:t>Blelloch</a:t>
            </a:r>
            <a:r>
              <a:rPr lang="en-US" dirty="0"/>
              <a:t> Scan.</a:t>
            </a:r>
          </a:p>
          <a:p>
            <a:r>
              <a:rPr lang="en-US" dirty="0"/>
              <a:t>Reduces in log(n), </a:t>
            </a:r>
            <a:r>
              <a:rPr lang="en-US" dirty="0" err="1"/>
              <a:t>downsweeps</a:t>
            </a:r>
            <a:r>
              <a:rPr lang="en-US" dirty="0"/>
              <a:t> in log(n).</a:t>
            </a:r>
          </a:p>
          <a:p>
            <a:r>
              <a:rPr lang="en-US" dirty="0"/>
              <a:t>Total steps: 2 log(n)</a:t>
            </a:r>
          </a:p>
          <a:p>
            <a:r>
              <a:rPr lang="en-US" dirty="0"/>
              <a:t>This scan algorithm is work efficient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39fig03.jpg">
            <a:extLst>
              <a:ext uri="{FF2B5EF4-FFF2-40B4-BE49-F238E27FC236}">
                <a16:creationId xmlns:a16="http://schemas.microsoft.com/office/drawing/2014/main" id="{A42F1ACD-FDD4-4164-9D84-589CCBAA6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7" y="2871921"/>
            <a:ext cx="4107104" cy="18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9fig04.jpg">
            <a:extLst>
              <a:ext uri="{FF2B5EF4-FFF2-40B4-BE49-F238E27FC236}">
                <a16:creationId xmlns:a16="http://schemas.microsoft.com/office/drawing/2014/main" id="{512E1160-F63F-4611-A792-F184CE282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51" y="2298602"/>
            <a:ext cx="4188349" cy="245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15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Sum (Scan)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Useful in implementation of several parallel algorithms: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Radix sort 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Quicksort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String comparison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Lexical analysis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Stream compaction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Polynomial evaluation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Solving recurrences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Tree operations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histograms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72" y="1510639"/>
            <a:ext cx="41137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Raleway Light" panose="020B0604020202020204" charset="0"/>
                <a:ea typeface="+mn-ea"/>
                <a:cs typeface="+mn-cs"/>
              </a:rPr>
              <a:t>Examples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Raleway Light" panose="020B0604020202020204" charset="0"/>
                <a:ea typeface="+mn-ea"/>
                <a:cs typeface="+mn-cs"/>
              </a:rPr>
              <a:t>Assigning camp slots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Raleway Light" panose="020B0604020202020204" charset="0"/>
                <a:ea typeface="+mn-ea"/>
                <a:cs typeface="+mn-cs"/>
              </a:rPr>
              <a:t>Assigning farmer market space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Raleway Light" panose="020B0604020202020204" charset="0"/>
                <a:ea typeface="+mn-ea"/>
                <a:cs typeface="+mn-cs"/>
              </a:rPr>
              <a:t>Allocating memory to parallel threads</a:t>
            </a:r>
          </a:p>
          <a:p>
            <a:pPr marL="557213" lvl="1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latin typeface="Raleway Light" panose="020B0604020202020204" charset="0"/>
                <a:ea typeface="+mn-ea"/>
                <a:cs typeface="+mn-cs"/>
              </a:rPr>
              <a:t>Allocating memory buffer for communication channels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4641B-B73E-4EF9-8FF2-14E0CB92C0BE}"/>
              </a:ext>
            </a:extLst>
          </p:cNvPr>
          <p:cNvSpPr/>
          <p:nvPr/>
        </p:nvSpPr>
        <p:spPr>
          <a:xfrm>
            <a:off x="965872" y="4475400"/>
            <a:ext cx="74514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 Light" panose="020B0604020202020204" charset="0"/>
              </a:rPr>
              <a:t>More info: https://developer.nvidia.com/gpugems/GPUGems3/gpugems3_ch39.html</a:t>
            </a:r>
          </a:p>
        </p:txBody>
      </p:sp>
    </p:spTree>
    <p:extLst>
      <p:ext uri="{BB962C8B-B14F-4D97-AF65-F5344CB8AC3E}">
        <p14:creationId xmlns:p14="http://schemas.microsoft.com/office/powerpoint/2010/main" val="94435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>
                <a:latin typeface="Raleway Light" panose="020B0604020202020204" charset="0"/>
              </a:rPr>
              <a:t>A histogram is a graphical representation of the distribution of numerical data.</a:t>
            </a:r>
          </a:p>
          <a:p>
            <a:r>
              <a:rPr lang="en-US" sz="2100" dirty="0">
                <a:latin typeface="Raleway Light" panose="020B0604020202020204" charset="0"/>
              </a:rPr>
              <a:t>Bar Graph</a:t>
            </a:r>
          </a:p>
          <a:p>
            <a:r>
              <a:rPr lang="en-US" sz="2100" dirty="0">
                <a:latin typeface="Raleway Light" panose="020B0604020202020204" charset="0"/>
              </a:rPr>
              <a:t>Serial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1771" y="3409242"/>
            <a:ext cx="4916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(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=0; I &lt; BIN_COUNT; 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++)</a:t>
            </a:r>
          </a:p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result[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]=0;</a:t>
            </a:r>
          </a:p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(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=0; I &lt; 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measurements.size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(); 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++)</a:t>
            </a:r>
          </a:p>
          <a:p>
            <a:pPr defTabSz="342900">
              <a:buClrTx/>
              <a:defRPr/>
            </a:pP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result[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computeBin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(measurements[</a:t>
            </a:r>
            <a:r>
              <a:rPr lang="en-US" sz="1500" kern="12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])]++;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94" y="2038242"/>
            <a:ext cx="3169291" cy="18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5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implementation: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168" y="2282839"/>
            <a:ext cx="5250656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9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A popular class of computation</a:t>
            </a:r>
          </a:p>
          <a:p>
            <a:r>
              <a:rPr lang="en-US" sz="2700" dirty="0"/>
              <a:t>Goal: </a:t>
            </a:r>
            <a:r>
              <a:rPr lang="en-US" sz="2400" dirty="0"/>
              <a:t>To master the concept of control divergence through reduction trees (how to be work efficient).</a:t>
            </a:r>
          </a:p>
        </p:txBody>
      </p:sp>
    </p:spTree>
    <p:extLst>
      <p:ext uri="{BB962C8B-B14F-4D97-AF65-F5344CB8AC3E}">
        <p14:creationId xmlns:p14="http://schemas.microsoft.com/office/powerpoint/2010/main" val="174861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implementation: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168" y="2282839"/>
            <a:ext cx="5250656" cy="1135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21" y="2897149"/>
            <a:ext cx="4059677" cy="21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2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 using atomic operations (Method 1):</a:t>
            </a:r>
          </a:p>
          <a:p>
            <a:pPr lvl="1"/>
            <a:r>
              <a:rPr lang="en-US" sz="1800" dirty="0"/>
              <a:t>This will avoid RAW hazards.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9" y="2492573"/>
            <a:ext cx="3571875" cy="1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17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Naïve implementation using atomic operations (Method 1):</a:t>
            </a:r>
          </a:p>
          <a:p>
            <a:pPr lvl="1"/>
            <a:r>
              <a:rPr lang="en-US" sz="1800" dirty="0"/>
              <a:t>This will avoid RAW hazards.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320" y="2588489"/>
            <a:ext cx="3093244" cy="1578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569" y="2492573"/>
            <a:ext cx="3571875" cy="1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6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Redefining the method. Local histogram + reduction (Method 2)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124"/>
          <a:stretch/>
        </p:blipFill>
        <p:spPr>
          <a:xfrm>
            <a:off x="2343897" y="2060231"/>
            <a:ext cx="4588604" cy="21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0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Redefining the method. Local histogram + reduction (Method 2)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97" y="2060230"/>
            <a:ext cx="4588604" cy="26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Redefining the method. Sort then reduce by key (Method 3)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02" y="2023830"/>
            <a:ext cx="4840856" cy="26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8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/>
              <a:t>Final thoughts on histogram:</a:t>
            </a:r>
          </a:p>
          <a:p>
            <a:pPr lvl="1"/>
            <a:r>
              <a:rPr lang="en-US" sz="1800" dirty="0"/>
              <a:t>Using Atomic operations</a:t>
            </a:r>
          </a:p>
          <a:p>
            <a:pPr lvl="1"/>
            <a:r>
              <a:rPr lang="en-US" sz="1800" dirty="0"/>
              <a:t>Using per-thread histograms, and then reduce</a:t>
            </a:r>
          </a:p>
          <a:p>
            <a:pPr lvl="1"/>
            <a:r>
              <a:rPr lang="en-US" sz="1800" dirty="0"/>
              <a:t>Sort, then reduce by key</a:t>
            </a:r>
          </a:p>
          <a:p>
            <a:r>
              <a:rPr lang="en-US" sz="2100" dirty="0"/>
              <a:t>Question</a:t>
            </a:r>
          </a:p>
          <a:p>
            <a:pPr lvl="1"/>
            <a:r>
              <a:rPr lang="en-US" sz="1800" dirty="0"/>
              <a:t>256 elements, 8 bins. How many atomic adds are needed?</a:t>
            </a:r>
          </a:p>
          <a:p>
            <a:pPr lvl="2"/>
            <a:r>
              <a:rPr lang="en-US" sz="1350" dirty="0"/>
              <a:t>Naive atomic technique. (256 threads)</a:t>
            </a:r>
          </a:p>
          <a:p>
            <a:pPr lvl="2"/>
            <a:r>
              <a:rPr lang="en-US" sz="1350" dirty="0"/>
              <a:t>Processing 16 elements per thread with local histogram, and then atomics.</a:t>
            </a:r>
          </a:p>
        </p:txBody>
      </p:sp>
    </p:spTree>
    <p:extLst>
      <p:ext uri="{BB962C8B-B14F-4D97-AF65-F5344CB8AC3E}">
        <p14:creationId xmlns:p14="http://schemas.microsoft.com/office/powerpoint/2010/main" val="306070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/>
              <a:t>Applications</a:t>
            </a:r>
          </a:p>
          <a:p>
            <a:pPr lvl="1"/>
            <a:r>
              <a:rPr lang="en-US" sz="2100" dirty="0"/>
              <a:t>A popular array operation that is used in various forms in signal processing, digital recording, image processing, video processing, and computer vision.</a:t>
            </a:r>
          </a:p>
          <a:p>
            <a:pPr lvl="1"/>
            <a:r>
              <a:rPr lang="en-US" sz="2100" dirty="0"/>
              <a:t>Convolution is often performed as a filter that transforms signals and pixels into more desirable values</a:t>
            </a:r>
          </a:p>
          <a:p>
            <a:pPr lvl="2"/>
            <a:r>
              <a:rPr lang="en-US" sz="1500" dirty="0"/>
              <a:t>Some filters smooth out the signal values so that one can see the big-picture trend</a:t>
            </a:r>
          </a:p>
          <a:p>
            <a:pPr lvl="2"/>
            <a:r>
              <a:rPr lang="en-US" sz="1500" dirty="0"/>
              <a:t>Others like Gaussian filters can be used to sharpen boundaries and edges of objects in images</a:t>
            </a:r>
          </a:p>
        </p:txBody>
      </p:sp>
    </p:spTree>
    <p:extLst>
      <p:ext uri="{BB962C8B-B14F-4D97-AF65-F5344CB8AC3E}">
        <p14:creationId xmlns:p14="http://schemas.microsoft.com/office/powerpoint/2010/main" val="152570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04066" y="1952603"/>
            <a:ext cx="5535613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5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An array operation where each output data element is a weighted sum of a collection of neighboring input elements</a:t>
            </a:r>
          </a:p>
          <a:p>
            <a:r>
              <a:rPr lang="en-US" sz="1800" dirty="0"/>
              <a:t>The weights used in the weighted sum calculation are defined by an input mask array, commonly referred to as the convolution kernel</a:t>
            </a:r>
          </a:p>
          <a:p>
            <a:pPr lvl="1"/>
            <a:r>
              <a:rPr lang="en-US" sz="1500" dirty="0"/>
              <a:t>We will refer to these mask arrays as convolution masks to avoid confusion.</a:t>
            </a:r>
          </a:p>
          <a:p>
            <a:pPr lvl="1"/>
            <a:r>
              <a:rPr lang="en-US" sz="1500" dirty="0"/>
              <a:t>The same convolution mask is typically used for all elements of the array.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1743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5" y="1352327"/>
            <a:ext cx="4805208" cy="3123073"/>
          </a:xfrm>
        </p:spPr>
        <p:txBody>
          <a:bodyPr>
            <a:normAutofit/>
          </a:bodyPr>
          <a:lstStyle/>
          <a:p>
            <a:r>
              <a:rPr lang="en-US" sz="2400" dirty="0"/>
              <a:t>Example</a:t>
            </a:r>
          </a:p>
          <a:p>
            <a:r>
              <a:rPr lang="en-US" sz="2400" dirty="0"/>
              <a:t>Calculate Max Value from vector: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88145"/>
          <a:stretch/>
        </p:blipFill>
        <p:spPr>
          <a:xfrm>
            <a:off x="5063656" y="1736888"/>
            <a:ext cx="3142070" cy="2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1D Convolution example</a:t>
            </a:r>
          </a:p>
          <a:p>
            <a:pPr lvl="1"/>
            <a:r>
              <a:rPr lang="en-US" sz="2100" dirty="0"/>
              <a:t>Commonly used for audio processing</a:t>
            </a:r>
          </a:p>
          <a:p>
            <a:pPr lvl="2"/>
            <a:r>
              <a:rPr lang="en-US" sz="1500" dirty="0"/>
              <a:t>Mask size is usually an odd number of elements for symmetry</a:t>
            </a:r>
          </a:p>
          <a:p>
            <a:pPr lvl="2"/>
            <a:endParaRPr lang="en-US" sz="1500" dirty="0"/>
          </a:p>
          <a:p>
            <a:pPr lvl="2"/>
            <a:endParaRPr lang="en-US" sz="1500" dirty="0"/>
          </a:p>
          <a:p>
            <a:pPr lvl="2"/>
            <a:endParaRPr lang="en-US" sz="1500" dirty="0"/>
          </a:p>
          <a:p>
            <a:pPr lvl="2"/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87" y="2452570"/>
            <a:ext cx="4829175" cy="1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2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100" dirty="0"/>
              <a:t>Definition</a:t>
            </a:r>
          </a:p>
          <a:p>
            <a:pPr lvl="1"/>
            <a:r>
              <a:rPr lang="en-US" sz="1800" dirty="0"/>
              <a:t>For a causal discrete-time FIR filter of order N, each value of the output sequence is a weighted sum of the most recent input values: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Where:</a:t>
            </a:r>
          </a:p>
          <a:p>
            <a:pPr lvl="2"/>
            <a:r>
              <a:rPr lang="en-US" sz="1350" dirty="0"/>
              <a:t>X[n] is the input signal</a:t>
            </a:r>
          </a:p>
          <a:p>
            <a:pPr lvl="2"/>
            <a:r>
              <a:rPr lang="en-US" sz="1350" dirty="0"/>
              <a:t>Y[n] is the output signal,</a:t>
            </a:r>
          </a:p>
          <a:p>
            <a:pPr lvl="2"/>
            <a:r>
              <a:rPr lang="en-US" sz="1350" dirty="0"/>
              <a:t>N is the filter order, an Nth-order filter has (N+1) terms on the right-hand side</a:t>
            </a:r>
          </a:p>
          <a:p>
            <a:pPr lvl="2"/>
            <a:r>
              <a:rPr lang="en-US" sz="1350" dirty="0"/>
              <a:t>Bi is the value of the impulse response at the </a:t>
            </a:r>
            <a:r>
              <a:rPr lang="en-US" sz="1350" dirty="0" err="1"/>
              <a:t>ith</a:t>
            </a:r>
            <a:r>
              <a:rPr lang="en-US" sz="1350" dirty="0"/>
              <a:t> instance for 0&lt;= I &lt;= N of an Nth-order filter. If the filter is a direct form FIR filter then bi is also a coefficient of the filter.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920" y="2360758"/>
            <a:ext cx="2538638" cy="6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2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Calculation of output elements near the boundaries (beginning and end) of the input array need to deal with “ghost” elements</a:t>
            </a:r>
          </a:p>
          <a:p>
            <a:pPr lvl="1"/>
            <a:r>
              <a:rPr lang="en-US" sz="1800" dirty="0"/>
              <a:t>Different policies (0, replicates of boundary values, etc.)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92" y="2770584"/>
            <a:ext cx="6515100" cy="186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This kernel forces all elements outside the vector range to 0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85" y="2049980"/>
            <a:ext cx="5625767" cy="26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5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2D convolution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783263" y="1371600"/>
            <a:ext cx="3360737" cy="3263900"/>
          </a:xfrm>
        </p:spPr>
        <p:txBody>
          <a:bodyPr>
            <a:normAutofit/>
          </a:bodyPr>
          <a:lstStyle/>
          <a:p>
            <a:r>
              <a:rPr lang="en-US" sz="2100" dirty="0"/>
              <a:t>2D convolution – ghost cells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8" y="2043748"/>
            <a:ext cx="3243263" cy="2050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0" y="2043748"/>
            <a:ext cx="3257550" cy="2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6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Tiled Convolution for 1D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86" y="1870009"/>
            <a:ext cx="4371975" cy="24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1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the left halo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659" y="1796233"/>
            <a:ext cx="4657725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the internals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66" y="1837800"/>
            <a:ext cx="4664869" cy="2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1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65" y="1798487"/>
            <a:ext cx="4664869" cy="2543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Loading the right halo</a:t>
            </a:r>
          </a:p>
        </p:txBody>
      </p:sp>
    </p:spTree>
    <p:extLst>
      <p:ext uri="{BB962C8B-B14F-4D97-AF65-F5344CB8AC3E}">
        <p14:creationId xmlns:p14="http://schemas.microsoft.com/office/powerpoint/2010/main" val="232233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0" y="1354931"/>
            <a:ext cx="5178293" cy="2565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087938" y="1354930"/>
            <a:ext cx="4056062" cy="2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1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428691" cy="3123073"/>
          </a:xfrm>
        </p:spPr>
        <p:txBody>
          <a:bodyPr>
            <a:normAutofit/>
          </a:bodyPr>
          <a:lstStyle/>
          <a:p>
            <a:r>
              <a:rPr lang="en-US" sz="2400" dirty="0"/>
              <a:t>Example</a:t>
            </a:r>
          </a:p>
          <a:p>
            <a:r>
              <a:rPr lang="en-US" sz="2400" dirty="0"/>
              <a:t>Calculate Max Value from vector:</a:t>
            </a:r>
          </a:p>
          <a:p>
            <a:r>
              <a:rPr lang="en-US" sz="2400" dirty="0"/>
              <a:t>A parallel reduction tree algorithm performs N-1 operations in log(N) steps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56" y="1736888"/>
            <a:ext cx="3142070" cy="23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6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Shared memory data reuse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65038"/>
          <a:stretch/>
        </p:blipFill>
        <p:spPr>
          <a:xfrm>
            <a:off x="893994" y="1786145"/>
            <a:ext cx="2978944" cy="9091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9196" y="2913604"/>
            <a:ext cx="464261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>
              <a:buClrTx/>
              <a:defRPr/>
            </a:pPr>
            <a:r>
              <a:rPr lang="en-US" sz="2100" kern="1200" dirty="0">
                <a:latin typeface="Century Schoolbook" panose="02040604050505020304"/>
                <a:ea typeface="+mn-ea"/>
                <a:cs typeface="+mn-cs"/>
              </a:rPr>
              <a:t>Do we want to use Shared memory?</a:t>
            </a:r>
          </a:p>
        </p:txBody>
      </p:sp>
    </p:spTree>
    <p:extLst>
      <p:ext uri="{BB962C8B-B14F-4D97-AF65-F5344CB8AC3E}">
        <p14:creationId xmlns:p14="http://schemas.microsoft.com/office/powerpoint/2010/main" val="162771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E4C943-0C74-483B-AAF6-CC5FA55AE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65038"/>
          <a:stretch/>
        </p:blipFill>
        <p:spPr>
          <a:xfrm>
            <a:off x="893994" y="1786145"/>
            <a:ext cx="2978944" cy="909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Shared memory data reuse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1D9C7-7C3B-4284-B287-96B29790C157}"/>
              </a:ext>
            </a:extLst>
          </p:cNvPr>
          <p:cNvSpPr/>
          <p:nvPr/>
        </p:nvSpPr>
        <p:spPr>
          <a:xfrm>
            <a:off x="3799196" y="2913604"/>
            <a:ext cx="504202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buClrTx/>
              <a:defRPr/>
            </a:pPr>
            <a:r>
              <a:rPr lang="en-US" sz="2100" kern="1200" dirty="0">
                <a:latin typeface="Century Schoolbook" panose="02040604050505020304"/>
              </a:rPr>
              <a:t>Do we want to use Shared memory?</a:t>
            </a:r>
          </a:p>
          <a:p>
            <a:pPr defTabSz="342900">
              <a:buClrTx/>
              <a:defRPr/>
            </a:pPr>
            <a:r>
              <a:rPr lang="en-US" sz="2100" kern="1200" dirty="0">
                <a:latin typeface="Century Schoolbook" panose="02040604050505020304"/>
              </a:rPr>
              <a:t>The Sobel filter is an example of this algorithm.</a:t>
            </a:r>
          </a:p>
          <a:p>
            <a:pPr defTabSz="342900">
              <a:buClrTx/>
              <a:defRPr/>
            </a:pPr>
            <a:r>
              <a:rPr lang="en-US" sz="2100" kern="1200" dirty="0">
                <a:latin typeface="Century Schoolbook" panose="02040604050505020304"/>
              </a:rPr>
              <a:t>We also saw this in the shared memory lab. A lot of potential data reuse</a:t>
            </a:r>
          </a:p>
        </p:txBody>
      </p:sp>
    </p:spTree>
    <p:extLst>
      <p:ext uri="{BB962C8B-B14F-4D97-AF65-F5344CB8AC3E}">
        <p14:creationId xmlns:p14="http://schemas.microsoft.com/office/powerpoint/2010/main" val="231482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Shared memory data reuse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994" y="1786145"/>
            <a:ext cx="2978944" cy="2600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4A7F05-2B76-48C8-BB05-0D4A092B15E7}"/>
              </a:ext>
            </a:extLst>
          </p:cNvPr>
          <p:cNvSpPr/>
          <p:nvPr/>
        </p:nvSpPr>
        <p:spPr>
          <a:xfrm>
            <a:off x="3799196" y="2913604"/>
            <a:ext cx="504202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buClrTx/>
              <a:defRPr/>
            </a:pPr>
            <a:r>
              <a:rPr lang="en-US" sz="2100" kern="1200" dirty="0">
                <a:latin typeface="Century Schoolbook" panose="02040604050505020304"/>
              </a:rPr>
              <a:t>Do we want to use Shared memory?</a:t>
            </a:r>
          </a:p>
          <a:p>
            <a:pPr defTabSz="342900">
              <a:buClrTx/>
              <a:defRPr/>
            </a:pPr>
            <a:r>
              <a:rPr lang="en-US" sz="2100" kern="1200" dirty="0">
                <a:latin typeface="Century Schoolbook" panose="02040604050505020304"/>
              </a:rPr>
              <a:t>The Sobel filter is an example of this algorithm.</a:t>
            </a:r>
          </a:p>
          <a:p>
            <a:pPr defTabSz="342900">
              <a:buClrTx/>
              <a:defRPr/>
            </a:pPr>
            <a:r>
              <a:rPr lang="en-US" sz="2100" kern="1200" dirty="0">
                <a:latin typeface="Century Schoolbook" panose="02040604050505020304"/>
              </a:rPr>
              <a:t>We also saw this in the shared memory lab. A lot of potential data reuse</a:t>
            </a:r>
          </a:p>
        </p:txBody>
      </p:sp>
    </p:spTree>
    <p:extLst>
      <p:ext uri="{BB962C8B-B14F-4D97-AF65-F5344CB8AC3E}">
        <p14:creationId xmlns:p14="http://schemas.microsoft.com/office/powerpoint/2010/main" val="247016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5F49-A97E-40D8-9115-AC398880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981CE-43C5-45CA-B3FD-7D6B74302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(Project Presentations) </a:t>
            </a:r>
          </a:p>
          <a:p>
            <a:r>
              <a:rPr lang="en-US" dirty="0"/>
              <a:t>Will be on Tuesday November 27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  <a:p>
            <a:r>
              <a:rPr lang="en-US" dirty="0"/>
              <a:t>6:00 pm – 8:00 pm</a:t>
            </a:r>
          </a:p>
          <a:p>
            <a:r>
              <a:rPr lang="en-US" dirty="0"/>
              <a:t>Snell Engineering Center 108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DB7FC-608E-40B2-A989-BB31B7FF22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A25D7-D301-4897-A39D-F8308AC8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879" y="1844603"/>
            <a:ext cx="3733296" cy="279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0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A commonly used strategy for processing large input data sets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There is no required order of processing elements in a data set (associative and commutative)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Partition the data set into smaller chunks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Have each thread process a chunk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Use a reduction tree to summarize the results from each chunk into the final answer</a:t>
            </a:r>
          </a:p>
          <a:p>
            <a:r>
              <a:rPr lang="en-US" sz="2100" dirty="0"/>
              <a:t>Google and Hadoop MapReduce frameworks are examples of this pattern</a:t>
            </a:r>
          </a:p>
          <a:p>
            <a:r>
              <a:rPr lang="en-US" sz="2100" dirty="0"/>
              <a:t>We will focus on the reduction tree step for now.</a:t>
            </a:r>
          </a:p>
        </p:txBody>
      </p:sp>
    </p:spTree>
    <p:extLst>
      <p:ext uri="{BB962C8B-B14F-4D97-AF65-F5344CB8AC3E}">
        <p14:creationId xmlns:p14="http://schemas.microsoft.com/office/powerpoint/2010/main" val="3077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700" dirty="0"/>
              <a:t>Example: Handling privatization</a:t>
            </a:r>
          </a:p>
          <a:p>
            <a:pPr lvl="1"/>
            <a:r>
              <a:rPr lang="en-US" sz="2400" dirty="0"/>
              <a:t>Multiple threads write into an output location</a:t>
            </a:r>
          </a:p>
          <a:p>
            <a:pPr lvl="1"/>
            <a:r>
              <a:rPr lang="en-US" sz="2400" dirty="0"/>
              <a:t>Replicate the output location so that each thread has a private output location</a:t>
            </a:r>
          </a:p>
          <a:p>
            <a:pPr lvl="1"/>
            <a:r>
              <a:rPr lang="en-US" sz="2400" dirty="0"/>
              <a:t>Use a reduction tree to combine the values of private locations into the original output location</a:t>
            </a:r>
          </a:p>
        </p:txBody>
      </p:sp>
    </p:spTree>
    <p:extLst>
      <p:ext uri="{BB962C8B-B14F-4D97-AF65-F5344CB8AC3E}">
        <p14:creationId xmlns:p14="http://schemas.microsoft.com/office/powerpoint/2010/main" val="145658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-126" y="1352327"/>
            <a:ext cx="4885891" cy="3123073"/>
          </a:xfrm>
        </p:spPr>
        <p:txBody>
          <a:bodyPr>
            <a:normAutofit/>
          </a:bodyPr>
          <a:lstStyle/>
          <a:p>
            <a:r>
              <a:rPr lang="en-US" sz="2000" dirty="0"/>
              <a:t>Use: Summarize a set of input values into one value using a “reduction operation”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Max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Min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Sum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Product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572000" y="1352327"/>
            <a:ext cx="4572001" cy="32831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You need to initialize the result as an identity value for the reduction operation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Smallest possible value for max reduction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Largest possible value for min reduction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0 for sum reduction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1 for product reduction</a:t>
            </a:r>
          </a:p>
        </p:txBody>
      </p:sp>
    </p:spTree>
    <p:extLst>
      <p:ext uri="{BB962C8B-B14F-4D97-AF65-F5344CB8AC3E}">
        <p14:creationId xmlns:p14="http://schemas.microsoft.com/office/powerpoint/2010/main" val="381693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100" dirty="0"/>
              <a:t>For N input values, the reduction tree performs:</a:t>
            </a:r>
          </a:p>
          <a:p>
            <a:pPr lvl="1"/>
            <a:r>
              <a:rPr lang="en-US" sz="1800" dirty="0"/>
              <a:t>(1/2)N + (1/4)N + (1/8)N + … (1/N) = N-1 operations</a:t>
            </a:r>
          </a:p>
          <a:p>
            <a:pPr lvl="1"/>
            <a:r>
              <a:rPr lang="en-US" sz="1800" dirty="0"/>
              <a:t>In log(N) steps – 1 000 000 input values take 20 steps</a:t>
            </a:r>
          </a:p>
          <a:p>
            <a:pPr lvl="2"/>
            <a:r>
              <a:rPr lang="en-US" sz="1350" dirty="0"/>
              <a:t>Assuming that we have enough execution resources</a:t>
            </a:r>
          </a:p>
          <a:p>
            <a:pPr lvl="1"/>
            <a:r>
              <a:rPr lang="en-US" sz="1800" dirty="0"/>
              <a:t>Average parallelism (N-1)/log(N)</a:t>
            </a:r>
          </a:p>
          <a:p>
            <a:pPr lvl="2"/>
            <a:r>
              <a:rPr lang="en-US" sz="1350" dirty="0"/>
              <a:t>For N = 1 000 000 average parallelism is 50 000</a:t>
            </a:r>
          </a:p>
          <a:p>
            <a:pPr lvl="2"/>
            <a:r>
              <a:rPr lang="en-US" sz="1350" dirty="0"/>
              <a:t>However, peak resource requirement is 500 000!</a:t>
            </a:r>
          </a:p>
          <a:p>
            <a:r>
              <a:rPr lang="en-US" sz="2100" dirty="0"/>
              <a:t>This is a work-efficient parallel algorithm</a:t>
            </a:r>
          </a:p>
          <a:p>
            <a:pPr lvl="1"/>
            <a:r>
              <a:rPr lang="en-US" sz="1800" dirty="0"/>
              <a:t>The amount of work done is comparable to sequential</a:t>
            </a:r>
          </a:p>
          <a:p>
            <a:pPr lvl="1"/>
            <a:r>
              <a:rPr lang="en-US" sz="1800" dirty="0"/>
              <a:t>Many parallel algorithms are not work efficient</a:t>
            </a:r>
          </a:p>
        </p:txBody>
      </p:sp>
    </p:spTree>
    <p:extLst>
      <p:ext uri="{BB962C8B-B14F-4D97-AF65-F5344CB8AC3E}">
        <p14:creationId xmlns:p14="http://schemas.microsoft.com/office/powerpoint/2010/main" val="349644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1775</Words>
  <Application>Microsoft Office PowerPoint</Application>
  <PresentationFormat>On-screen Show (16:9)</PresentationFormat>
  <Paragraphs>330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Raleway Light</vt:lpstr>
      <vt:lpstr>Century Schoolbook</vt:lpstr>
      <vt:lpstr>Playfair Display</vt:lpstr>
      <vt:lpstr>Calibri</vt:lpstr>
      <vt:lpstr>Courier New</vt:lpstr>
      <vt:lpstr>Isabella template</vt:lpstr>
      <vt:lpstr>GPU Programming (in CUDA)</vt:lpstr>
      <vt:lpstr>Outline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Parallel Reduction</vt:lpstr>
      <vt:lpstr>Prefix Sum (Scan)</vt:lpstr>
      <vt:lpstr>Prefix Sum (Scan)</vt:lpstr>
      <vt:lpstr>Prefix Sum (Scan)</vt:lpstr>
      <vt:lpstr>Prefix Sum (Scan)</vt:lpstr>
      <vt:lpstr>Prefix Sum (Scan)</vt:lpstr>
      <vt:lpstr>Prefix Sum (Scan)</vt:lpstr>
      <vt:lpstr>Histogram</vt:lpstr>
      <vt:lpstr>Histogram</vt:lpstr>
      <vt:lpstr>Histogram</vt:lpstr>
      <vt:lpstr>Histogram</vt:lpstr>
      <vt:lpstr>Histogram</vt:lpstr>
      <vt:lpstr>Histogram</vt:lpstr>
      <vt:lpstr>Histogram</vt:lpstr>
      <vt:lpstr>Histogram</vt:lpstr>
      <vt:lpstr>Histogram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Last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 (in CUDA)</dc:title>
  <cp:lastModifiedBy>Julian Gutierrez</cp:lastModifiedBy>
  <cp:revision>67</cp:revision>
  <dcterms:modified xsi:type="dcterms:W3CDTF">2018-11-04T03:26:14Z</dcterms:modified>
</cp:coreProperties>
</file>